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11"/>
  </p:handoutMasterIdLst>
  <p:sldIdLst>
    <p:sldId id="259" r:id="rId3"/>
    <p:sldId id="262" r:id="rId4"/>
    <p:sldId id="257" r:id="rId5"/>
    <p:sldId id="264" r:id="rId6"/>
    <p:sldId id="263" r:id="rId7"/>
    <p:sldId id="265" r:id="rId8"/>
    <p:sldId id="261" r:id="rId9"/>
    <p:sldId id="260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701</a:t>
            </a:r>
            <a:r>
              <a:rPr lang="en-US" altLang="en-US" sz="3600" dirty="0" smtClean="0">
                <a:solidFill>
                  <a:schemeClr val="bg2"/>
                </a:solidFill>
              </a:rPr>
              <a:t> </a:t>
            </a:r>
            <a:r>
              <a:rPr lang="en-US" altLang="en-US" sz="3600" dirty="0">
                <a:solidFill>
                  <a:schemeClr val="bg2"/>
                </a:solidFill>
              </a:rPr>
              <a:t/>
            </a:r>
            <a:br>
              <a:rPr lang="en-US" altLang="en-US" sz="3600" dirty="0">
                <a:solidFill>
                  <a:schemeClr val="bg2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 8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33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3300"/>
                </a:solidFill>
              </a:rPr>
              <a:t>19: </a:t>
            </a:r>
            <a:r>
              <a:rPr lang="es-ES_tradnl" altLang="en-US" dirty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b="1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b="1" dirty="0">
                <a:solidFill>
                  <a:srgbClr val="FF3300"/>
                </a:solidFill>
              </a:rPr>
              <a:t>Inicial</a:t>
            </a:r>
            <a:r>
              <a:rPr lang="es-ES_tradnl" altLang="en-US" b="1" dirty="0" smtClean="0">
                <a:solidFill>
                  <a:srgbClr val="FF3300"/>
                </a:solidFill>
              </a:rPr>
              <a:t>:</a:t>
            </a:r>
          </a:p>
          <a:p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2: CAP. 2</a:t>
            </a:r>
            <a:endParaRPr lang="es-ES_tradnl" altLang="en-US" dirty="0"/>
          </a:p>
          <a:p>
            <a:pPr marL="609600" indent="-609600"/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 of “</a:t>
            </a:r>
            <a:r>
              <a:rPr lang="es-ES_tradnl" altLang="en-US" b="1" dirty="0"/>
              <a:t>Ser”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¿_________ ustedes alumnos serios? 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14600" y="37338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CC"/>
                </a:solidFill>
              </a:rPr>
              <a:t>es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859088" y="4281488"/>
            <a:ext cx="13319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CC"/>
                </a:solidFill>
              </a:rPr>
              <a:t>somos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676400" y="4891088"/>
            <a:ext cx="798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CC"/>
                </a:solidFill>
              </a:rPr>
              <a:t>soy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381375" y="5486400"/>
            <a:ext cx="917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CC"/>
                </a:solidFill>
              </a:rPr>
              <a:t>eres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828800" y="6096000"/>
            <a:ext cx="8556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CC"/>
                </a:solidFill>
              </a:rPr>
              <a:t>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  <p:bldP spid="6151" grpId="0"/>
      <p:bldP spid="61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/>
              <a:t>TENER significa “to have”</a:t>
            </a:r>
          </a:p>
          <a:p>
            <a:pPr>
              <a:buFontTx/>
              <a:buNone/>
            </a:pPr>
            <a:r>
              <a:rPr lang="en-US" altLang="en-US" sz="2800"/>
              <a:t>                                     </a:t>
            </a:r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E</a:t>
            </a:r>
            <a:r>
              <a:rPr lang="en-US" altLang="en-US" sz="280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/>
              <a:t>			Yo                       Nosotros</a:t>
            </a:r>
          </a:p>
          <a:p>
            <a:pPr>
              <a:buFontTx/>
              <a:buNone/>
            </a:pPr>
            <a:r>
              <a:rPr lang="en-US" altLang="en-US" sz="2800"/>
              <a:t>                   Tú                       </a:t>
            </a:r>
          </a:p>
          <a:p>
            <a:pPr>
              <a:buFontTx/>
              <a:buNone/>
            </a:pPr>
            <a:r>
              <a:rPr lang="en-US" altLang="en-US" sz="2800"/>
              <a:t>    Él / ella / Ud.                      Ellos / Ellas / Uds</a:t>
            </a:r>
          </a:p>
          <a:p>
            <a:endParaRPr lang="en-US" altLang="en-US" sz="2800"/>
          </a:p>
          <a:p>
            <a:endParaRPr lang="en-US" altLang="en-US" sz="2800"/>
          </a:p>
          <a:p>
            <a:r>
              <a:rPr lang="en-US" altLang="en-US" sz="2800"/>
              <a:t>You use the verb TENER to express age </a:t>
            </a:r>
            <a:r>
              <a:rPr lang="en-US" altLang="en-US" sz="2800" i="1">
                <a:solidFill>
                  <a:schemeClr val="accent2"/>
                </a:solidFill>
              </a:rPr>
              <a:t>(la edad)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¿Cuántos años tienes?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Yo tengo catorce años.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Mi hermana menor tiene once años.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667000" y="1854200"/>
            <a:ext cx="1195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Tengo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614613" y="2376488"/>
            <a:ext cx="1254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nes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657475" y="2895600"/>
            <a:ext cx="107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196013" y="18430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Tenemos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640638" y="2909888"/>
            <a:ext cx="12747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79" grpId="0"/>
      <p:bldP spid="3080" grpId="0"/>
      <p:bldP spid="3081" grpId="0"/>
      <p:bldP spid="30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P. 71; 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/>
              <a:t>Use the photos and tell what Antonio has ans what the Ayerbe’s have. </a:t>
            </a:r>
            <a:r>
              <a:rPr lang="es-ES_tradnl" altLang="en-US" sz="2800" i="1"/>
              <a:t>(in full Spanish sentences)</a:t>
            </a: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los Ayerbe</a:t>
            </a: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1219200" y="2590800"/>
            <a:ext cx="2212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CC"/>
                </a:solidFill>
              </a:rPr>
              <a:t>Antonio </a:t>
            </a:r>
            <a:r>
              <a:rPr lang="en-US" altLang="en-US" sz="2400" b="1" dirty="0" err="1">
                <a:solidFill>
                  <a:srgbClr val="0000CC"/>
                </a:solidFill>
              </a:rPr>
              <a:t>tiene</a:t>
            </a:r>
            <a:r>
              <a:rPr lang="en-US" altLang="en-US" sz="2400" b="1" dirty="0">
                <a:solidFill>
                  <a:srgbClr val="0000CC"/>
                </a:solidFill>
              </a:rPr>
              <a:t> </a:t>
            </a:r>
          </a:p>
          <a:p>
            <a:r>
              <a:rPr lang="en-US" altLang="en-US" sz="2400" b="1" dirty="0">
                <a:solidFill>
                  <a:srgbClr val="0000CC"/>
                </a:solidFill>
              </a:rPr>
              <a:t>un </a:t>
            </a:r>
            <a:r>
              <a:rPr lang="en-US" altLang="en-US" sz="2400" b="1" dirty="0" err="1">
                <a:solidFill>
                  <a:srgbClr val="0000CC"/>
                </a:solidFill>
              </a:rPr>
              <a:t>gato</a:t>
            </a:r>
            <a:r>
              <a:rPr lang="en-US" altLang="en-US" sz="2400" b="1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2438400" y="4038600"/>
            <a:ext cx="4141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Antonio tiene una bicicleta.</a:t>
            </a: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5541963" y="3276600"/>
            <a:ext cx="3602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Antonio tiene una casa.</a:t>
            </a: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1143000" y="5273675"/>
            <a:ext cx="24844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Los Ayerbe</a:t>
            </a:r>
          </a:p>
          <a:p>
            <a:r>
              <a:rPr lang="en-US" altLang="en-US" sz="2400" b="1">
                <a:solidFill>
                  <a:srgbClr val="0000CC"/>
                </a:solidFill>
              </a:rPr>
              <a:t>tienen un perro.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5211763" y="4876800"/>
            <a:ext cx="20986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Los Ayerbe</a:t>
            </a:r>
          </a:p>
          <a:p>
            <a:r>
              <a:rPr lang="en-US" altLang="en-US" sz="2400" b="1">
                <a:solidFill>
                  <a:srgbClr val="0000CC"/>
                </a:solidFill>
              </a:rPr>
              <a:t>tienen un </a:t>
            </a:r>
          </a:p>
          <a:p>
            <a:r>
              <a:rPr lang="en-US" altLang="en-US" sz="2400" b="1">
                <a:solidFill>
                  <a:srgbClr val="0000CC"/>
                </a:solidFill>
              </a:rPr>
              <a:t>apartamento.</a:t>
            </a: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6675438" y="6111875"/>
            <a:ext cx="24685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en-US" sz="2400" b="1">
                <a:solidFill>
                  <a:srgbClr val="0000CC"/>
                </a:solidFill>
              </a:rPr>
              <a:t>Los Ayerbe</a:t>
            </a:r>
          </a:p>
          <a:p>
            <a:pPr algn="r"/>
            <a:r>
              <a:rPr lang="en-US" altLang="en-US" sz="2400" b="1">
                <a:solidFill>
                  <a:srgbClr val="0000CC"/>
                </a:solidFill>
              </a:rPr>
              <a:t>tienen un carro.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7000" y="152400"/>
            <a:ext cx="2153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11/14/13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/>
      <p:bldP spid="4145" grpId="0"/>
      <p:bldP spid="4146" grpId="0"/>
      <p:bldP spid="4147" grpId="0"/>
      <p:bldP spid="4148" grpId="0"/>
      <p:bldP spid="41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19a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912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u="sng" dirty="0" smtClean="0"/>
              <a:t>Ejercicio 9</a:t>
            </a:r>
            <a:r>
              <a:rPr lang="es-ES_tradnl" sz="2800" dirty="0" smtClean="0"/>
              <a:t> p. 71</a:t>
            </a:r>
          </a:p>
          <a:p>
            <a:pPr marL="0" indent="0">
              <a:buNone/>
            </a:pPr>
            <a:r>
              <a:rPr lang="es-ES_tradnl" sz="2800" dirty="0" smtClean="0"/>
              <a:t>	Aquí ________ una fotografía de la familia Obregón.  La familia Obregón _______ una casa muy bonita en México. Su casa _________ ocho cuartos. Los Obregón _______ dos hijos, Lupita y Marcos.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0000CC"/>
                </a:solidFill>
              </a:rPr>
              <a:t>Lupita:</a:t>
            </a:r>
            <a:r>
              <a:rPr lang="es-ES_tradnl" sz="2800" dirty="0" smtClean="0">
                <a:solidFill>
                  <a:srgbClr val="0000CC"/>
                </a:solidFill>
              </a:rPr>
              <a:t> </a:t>
            </a:r>
            <a:r>
              <a:rPr lang="es-ES_tradnl" sz="2800" dirty="0" smtClean="0"/>
              <a:t>Hola, mi hermano Marcos ______ once años y yo _______ quince. Marcos y yo _______ un perro. Nuestro perro es Merlín. Es adorable y cómico.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Marcos: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smtClean="0"/>
              <a:t>Y tú, ¿Cuántos años ________? ¿________ (tú) hermanos?¿Cuantos hermanos _________ (tú)? ¿________ ustedes una casa o un apartamento? ¿_________ (ustedes) un gato o un perro?</a:t>
            </a:r>
            <a:endParaRPr lang="es-ES_tradnl" sz="2800" b="1" dirty="0"/>
          </a:p>
        </p:txBody>
      </p:sp>
      <p:sp>
        <p:nvSpPr>
          <p:cNvPr id="7" name="Text Box 48"/>
          <p:cNvSpPr txBox="1">
            <a:spLocks noChangeArrowheads="1"/>
          </p:cNvSpPr>
          <p:nvPr/>
        </p:nvSpPr>
        <p:spPr bwMode="auto">
          <a:xfrm>
            <a:off x="1977962" y="1519535"/>
            <a:ext cx="1451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tenemos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5193189" y="1976735"/>
            <a:ext cx="902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9" name="Text Box 48"/>
          <p:cNvSpPr txBox="1">
            <a:spLocks noChangeArrowheads="1"/>
          </p:cNvSpPr>
          <p:nvPr/>
        </p:nvSpPr>
        <p:spPr bwMode="auto">
          <a:xfrm>
            <a:off x="4964589" y="2357735"/>
            <a:ext cx="902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2567237" y="2814935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tienen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Text Box 48"/>
          <p:cNvSpPr txBox="1">
            <a:spLocks noChangeArrowheads="1"/>
          </p:cNvSpPr>
          <p:nvPr/>
        </p:nvSpPr>
        <p:spPr bwMode="auto">
          <a:xfrm>
            <a:off x="5878989" y="3272135"/>
            <a:ext cx="902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 bwMode="auto">
          <a:xfrm>
            <a:off x="1143000" y="3729335"/>
            <a:ext cx="10214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tengo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3" name="Text Box 48"/>
          <p:cNvSpPr txBox="1">
            <a:spLocks noChangeArrowheads="1"/>
          </p:cNvSpPr>
          <p:nvPr/>
        </p:nvSpPr>
        <p:spPr bwMode="auto">
          <a:xfrm>
            <a:off x="5711762" y="3729335"/>
            <a:ext cx="1451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tenemos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4" name="Text Box 48"/>
          <p:cNvSpPr txBox="1">
            <a:spLocks noChangeArrowheads="1"/>
          </p:cNvSpPr>
          <p:nvPr/>
        </p:nvSpPr>
        <p:spPr bwMode="auto">
          <a:xfrm>
            <a:off x="5250267" y="4719935"/>
            <a:ext cx="10743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5" name="Text Box 48"/>
          <p:cNvSpPr txBox="1">
            <a:spLocks noChangeArrowheads="1"/>
          </p:cNvSpPr>
          <p:nvPr/>
        </p:nvSpPr>
        <p:spPr bwMode="auto">
          <a:xfrm>
            <a:off x="7383867" y="4724400"/>
            <a:ext cx="10743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6" name="Text Box 48"/>
          <p:cNvSpPr txBox="1">
            <a:spLocks noChangeArrowheads="1"/>
          </p:cNvSpPr>
          <p:nvPr/>
        </p:nvSpPr>
        <p:spPr bwMode="auto">
          <a:xfrm>
            <a:off x="6393267" y="5177135"/>
            <a:ext cx="10743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7" name="Text Box 48"/>
          <p:cNvSpPr txBox="1">
            <a:spLocks noChangeArrowheads="1"/>
          </p:cNvSpPr>
          <p:nvPr/>
        </p:nvSpPr>
        <p:spPr bwMode="auto">
          <a:xfrm>
            <a:off x="685800" y="5558135"/>
            <a:ext cx="11697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Tienen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8" name="Text Box 48"/>
          <p:cNvSpPr txBox="1">
            <a:spLocks noChangeArrowheads="1"/>
          </p:cNvSpPr>
          <p:nvPr/>
        </p:nvSpPr>
        <p:spPr bwMode="auto">
          <a:xfrm>
            <a:off x="685800" y="5939135"/>
            <a:ext cx="11697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8000"/>
                </a:solidFill>
              </a:rPr>
              <a:t>Tienen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31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09600" y="2209800"/>
            <a:ext cx="7239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Tengo una familia pequeña</a:t>
            </a:r>
            <a:r>
              <a:rPr lang="es-ES_tradnl" altLang="en-US" sz="2400" i="1">
                <a:solidFill>
                  <a:srgbClr val="0000CC"/>
                </a:solidFill>
              </a:rPr>
              <a:t> (grande).</a:t>
            </a:r>
            <a:endParaRPr lang="es-ES_tradnl" altLang="en-US" sz="2400" b="1">
              <a:solidFill>
                <a:srgbClr val="0000CC"/>
              </a:solidFill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85800" y="2743200"/>
            <a:ext cx="815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Tengo hermano/s(a/s). (</a:t>
            </a:r>
            <a:r>
              <a:rPr lang="es-ES_tradnl" altLang="en-US" sz="2400" i="1">
                <a:solidFill>
                  <a:srgbClr val="0000CC"/>
                </a:solidFill>
              </a:rPr>
              <a:t>Yo soy hijo/a único/a.)</a:t>
            </a:r>
            <a:endParaRPr lang="es-ES_tradnl" altLang="en-US" sz="2400" b="1">
              <a:solidFill>
                <a:srgbClr val="0000CC"/>
              </a:solidFill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09600" y="3276600"/>
            <a:ext cx="822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Tengo _____ hermano/s(a/s)</a:t>
            </a:r>
            <a:r>
              <a:rPr lang="es-ES_tradnl" altLang="en-US" sz="2400" i="1">
                <a:solidFill>
                  <a:srgbClr val="0000CC"/>
                </a:solidFill>
              </a:rPr>
              <a:t> (No tengo hermanos).</a:t>
            </a:r>
            <a:endParaRPr lang="es-ES_tradnl" altLang="en-US" sz="2400" b="1">
              <a:solidFill>
                <a:srgbClr val="0000CC"/>
              </a:solidFill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09600" y="3733800"/>
            <a:ext cx="7239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Yo tengo ________ años.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9600" y="4343400"/>
            <a:ext cx="784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Tengo ojos castaños.</a:t>
            </a:r>
            <a:r>
              <a:rPr lang="es-ES_tradnl" altLang="en-US" sz="2400" i="1">
                <a:solidFill>
                  <a:srgbClr val="0000CC"/>
                </a:solidFill>
              </a:rPr>
              <a:t> (azules/ verdes)</a:t>
            </a:r>
            <a:endParaRPr lang="es-ES_tradnl" altLang="en-US" sz="2400" b="1">
              <a:solidFill>
                <a:srgbClr val="0000CC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09600" y="4876800"/>
            <a:ext cx="7239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Si </a:t>
            </a:r>
            <a:r>
              <a:rPr lang="es-ES_tradnl" altLang="en-US" sz="2400" i="1">
                <a:solidFill>
                  <a:srgbClr val="0000CC"/>
                </a:solidFill>
              </a:rPr>
              <a:t>(no)</a:t>
            </a:r>
            <a:r>
              <a:rPr lang="es-ES_tradnl" altLang="en-US" sz="2400" b="1">
                <a:solidFill>
                  <a:srgbClr val="0000CC"/>
                </a:solidFill>
              </a:rPr>
              <a:t> tengo una mascota.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09600" y="5410200"/>
            <a:ext cx="7239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No </a:t>
            </a:r>
            <a:r>
              <a:rPr lang="es-ES_tradnl" altLang="en-US" sz="2400" i="1">
                <a:solidFill>
                  <a:srgbClr val="0000CC"/>
                </a:solidFill>
              </a:rPr>
              <a:t>(Si) </a:t>
            </a:r>
            <a:r>
              <a:rPr lang="es-ES_tradnl" altLang="en-US" sz="2400" b="1">
                <a:solidFill>
                  <a:srgbClr val="0000CC"/>
                </a:solidFill>
              </a:rPr>
              <a:t>tengo un perro adorable.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09600" y="5943600"/>
            <a:ext cx="7239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CC"/>
                </a:solidFill>
              </a:rPr>
              <a:t>Si </a:t>
            </a:r>
            <a:r>
              <a:rPr lang="es-ES_tradnl" altLang="en-US" sz="2400" i="1">
                <a:solidFill>
                  <a:srgbClr val="0000CC"/>
                </a:solidFill>
              </a:rPr>
              <a:t>(no)</a:t>
            </a:r>
            <a:r>
              <a:rPr lang="es-ES_tradnl" altLang="en-US" sz="2400" b="1">
                <a:solidFill>
                  <a:srgbClr val="0000CC"/>
                </a:solidFill>
              </a:rPr>
              <a:t> tengo un gato cariñoso.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19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smtClean="0"/>
              <a:t>Completa la hoja GRAMATICA (p.2.8-2.9</a:t>
            </a:r>
            <a:r>
              <a:rPr lang="es-ES_tradnl" altLang="en-US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GET QUIZ SIGNED!!!!!!</a:t>
            </a:r>
            <a:endParaRPr lang="es-ES_tradnl" altLang="en-US" dirty="0"/>
          </a:p>
          <a:p>
            <a:pPr>
              <a:lnSpc>
                <a:spcPct val="90000"/>
              </a:lnSpc>
            </a:pPr>
            <a:r>
              <a:rPr lang="es-ES_tradnl" altLang="en-US" dirty="0">
                <a:hlinkClick r:id="rId2"/>
              </a:rPr>
              <a:t>www.glencoe.com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 err="1"/>
              <a:t>Quickpass</a:t>
            </a:r>
            <a:r>
              <a:rPr lang="es-ES_tradnl" altLang="en-US" dirty="0"/>
              <a:t> </a:t>
            </a:r>
            <a:r>
              <a:rPr lang="es-ES_tradnl" altLang="en-US" dirty="0" err="1"/>
              <a:t>Webcode</a:t>
            </a:r>
            <a:r>
              <a:rPr lang="es-ES_tradnl" altLang="en-US" dirty="0"/>
              <a:t>: ASD4003c2</a:t>
            </a:r>
          </a:p>
          <a:p>
            <a:pPr lvl="1">
              <a:lnSpc>
                <a:spcPct val="90000"/>
              </a:lnSpc>
            </a:pPr>
            <a:r>
              <a:rPr lang="es-ES_tradnl" altLang="en-US" dirty="0"/>
              <a:t>Play GRAMMAR </a:t>
            </a:r>
            <a:r>
              <a:rPr lang="es-ES_tradnl" altLang="en-US" dirty="0" err="1"/>
              <a:t>eGame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/>
              <a:t>Do </a:t>
            </a:r>
            <a:r>
              <a:rPr lang="es-ES_tradnl" altLang="en-US" u="sng" dirty="0"/>
              <a:t>GRAMMAR SELF-CHECK QUIZ</a:t>
            </a:r>
          </a:p>
          <a:p>
            <a:pPr lvl="2">
              <a:lnSpc>
                <a:spcPct val="90000"/>
              </a:lnSpc>
            </a:pPr>
            <a:r>
              <a:rPr lang="es-ES_tradnl" altLang="en-US" dirty="0" err="1"/>
              <a:t>Make</a:t>
            </a:r>
            <a:r>
              <a:rPr lang="es-ES_tradnl" altLang="en-US" dirty="0"/>
              <a:t> </a:t>
            </a:r>
            <a:r>
              <a:rPr lang="es-ES_tradnl" altLang="en-US" dirty="0" err="1"/>
              <a:t>sure</a:t>
            </a:r>
            <a:r>
              <a:rPr lang="es-ES_tradnl" altLang="en-US" dirty="0"/>
              <a:t> </a:t>
            </a:r>
            <a:r>
              <a:rPr lang="es-ES_tradnl" altLang="en-US" dirty="0" err="1"/>
              <a:t>you</a:t>
            </a:r>
            <a:r>
              <a:rPr lang="es-ES_tradnl" altLang="en-US" dirty="0"/>
              <a:t> </a:t>
            </a:r>
            <a:r>
              <a:rPr lang="es-ES_tradnl" altLang="en-US" dirty="0" err="1"/>
              <a:t>enter</a:t>
            </a:r>
            <a:r>
              <a:rPr lang="es-ES_tradnl" altLang="en-US" dirty="0"/>
              <a:t>:</a:t>
            </a:r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name</a:t>
            </a:r>
            <a:endParaRPr lang="es-ES_tradnl" altLang="en-US" dirty="0"/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section</a:t>
            </a:r>
            <a:r>
              <a:rPr lang="es-ES_tradnl" altLang="en-US" dirty="0"/>
              <a:t> ID = </a:t>
            </a:r>
            <a:r>
              <a:rPr lang="es-ES_tradnl" altLang="en-US" b="1" dirty="0" smtClean="0"/>
              <a:t>701</a:t>
            </a:r>
            <a:endParaRPr lang="es-ES_tradnl" altLang="en-US" dirty="0"/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email</a:t>
            </a:r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My</a:t>
            </a:r>
            <a:r>
              <a:rPr lang="es-ES_tradnl" altLang="en-US" dirty="0"/>
              <a:t> email= </a:t>
            </a:r>
            <a:r>
              <a:rPr lang="es-ES_tradnl" altLang="en-US" dirty="0" smtClean="0"/>
              <a:t>hzumaeta@renaissancecharter.org</a:t>
            </a:r>
            <a:r>
              <a:rPr lang="es-ES_tradnl" altLang="en-US" dirty="0">
                <a:solidFill>
                  <a:schemeClr val="accent2"/>
                </a:solidFill>
              </a:rPr>
              <a:t>	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6243935"/>
            <a:ext cx="9052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CC"/>
                </a:solidFill>
              </a:rPr>
              <a:t>DUE BY MIDNIGHT TOMORROW FRIDAY, NOVEMBER 15</a:t>
            </a:r>
            <a:r>
              <a:rPr lang="en-US" sz="2400" b="1" baseline="30000" dirty="0" smtClean="0">
                <a:solidFill>
                  <a:srgbClr val="0000CC"/>
                </a:solidFill>
              </a:rPr>
              <a:t>TH</a:t>
            </a:r>
            <a:r>
              <a:rPr lang="en-US" sz="2400" b="1" dirty="0" smtClean="0">
                <a:solidFill>
                  <a:srgbClr val="0000CC"/>
                </a:solidFill>
              </a:rPr>
              <a:t>!</a:t>
            </a:r>
            <a:endParaRPr lang="en-US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376</Words>
  <Application>Microsoft Office PowerPoint</Application>
  <PresentationFormat>On-screen Show (4:3)</PresentationFormat>
  <Paragraphs>106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Textured</vt:lpstr>
      <vt:lpstr>Me llamo ___________ Clase 701  La fecha es el  8 de noviembre del 2013</vt:lpstr>
      <vt:lpstr>Practica</vt:lpstr>
      <vt:lpstr>El verbo TENER</vt:lpstr>
      <vt:lpstr>Tarea # 19a</vt:lpstr>
      <vt:lpstr>Actividad Inicial:</vt:lpstr>
      <vt:lpstr>Repaso de la Tarea 19a</vt:lpstr>
      <vt:lpstr>Ejercicios</vt:lpstr>
      <vt:lpstr>Tarea # 19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27</cp:revision>
  <dcterms:created xsi:type="dcterms:W3CDTF">2010-03-09T20:13:16Z</dcterms:created>
  <dcterms:modified xsi:type="dcterms:W3CDTF">2013-11-14T19:19:03Z</dcterms:modified>
</cp:coreProperties>
</file>